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ca" initials="L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691FF"/>
    <a:srgbClr val="6666FF"/>
    <a:srgbClr val="9D1200"/>
    <a:srgbClr val="CCFF99"/>
    <a:srgbClr val="CCFFCC"/>
    <a:srgbClr val="CCECFF"/>
    <a:srgbClr val="D9E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595" autoAdjust="0"/>
    <p:restoredTop sz="90993" autoAdjust="0"/>
  </p:normalViewPr>
  <p:slideViewPr>
    <p:cSldViewPr>
      <p:cViewPr>
        <p:scale>
          <a:sx n="40" d="100"/>
          <a:sy n="40" d="100"/>
        </p:scale>
        <p:origin x="-952" y="6608"/>
      </p:cViewPr>
      <p:guideLst>
        <p:guide orient="horz" pos="13483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793CFF-09EF-344A-81EC-910F80ACE5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308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526546-DDFE-6444-9522-E6C8056C2B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52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70125" y="14266863"/>
            <a:ext cx="25734963" cy="7135812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Fare clic per modificare stile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41838" y="24257000"/>
            <a:ext cx="21191537" cy="10937875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de-DE"/>
              <a:t>Fare clic per modificare lo stile del sottotitolo dello schema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241F1B9E-1952-8144-922D-5900E640A1A2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B4DE76-0AED-2C4B-BA9E-0BC2CD37E2E7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2538" y="3805238"/>
            <a:ext cx="6432550" cy="34243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0125" y="3805238"/>
            <a:ext cx="19150013" cy="34243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DB75A3-55A3-2948-924A-8A90ECF1157A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61FECBE-39D3-A941-AF59-2A74607E2971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5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5" y="18141950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FC8B2CB-401B-9743-B38A-FBEF3428EC3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0125" y="12365038"/>
            <a:ext cx="12790488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3" y="12365038"/>
            <a:ext cx="12792075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281D908-3C81-694E-820C-B94FCC298FA9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46263" cy="71342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5" y="9580563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5" y="13574713"/>
            <a:ext cx="13376275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0" y="9580563"/>
            <a:ext cx="13381038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0" y="13574713"/>
            <a:ext cx="13381038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1489F4-C958-DB4F-B7C1-1213D6006D0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E135D82-3429-3E42-874E-356A88D1EB42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5F0FEED-25CD-CF43-B837-857529486BC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59975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5"/>
            <a:ext cx="16924338" cy="36531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5" y="8956675"/>
            <a:ext cx="9959975" cy="29279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5C53AE-7AA0-3E42-A9A4-90322517C97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5" y="29962475"/>
            <a:ext cx="18165763" cy="3536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5" y="3824288"/>
            <a:ext cx="18165763" cy="25682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5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C9F212-7A12-1240-A5A8-0536C69FF58E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0125" y="3805238"/>
            <a:ext cx="25734963" cy="713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0125" y="12365038"/>
            <a:ext cx="25734963" cy="2568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0125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4150" y="38998525"/>
            <a:ext cx="9586913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ctr"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7950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r" defTabSz="871538">
              <a:defRPr sz="1300">
                <a:latin typeface="+mn-lt"/>
              </a:defRPr>
            </a:lvl1pPr>
          </a:lstStyle>
          <a:p>
            <a:fld id="{0279421C-769D-3F45-AF4E-06BC7110544E}" type="slidenum">
              <a:rPr lang="it-IT"/>
              <a:pPr/>
              <a:t>‹#›</a:t>
            </a:fld>
            <a:endParaRPr lang="it-IT"/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040606" y="41136093"/>
            <a:ext cx="28270200" cy="1588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9D12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10705182" y="21060230"/>
            <a:ext cx="19215224" cy="21525251"/>
          </a:xfrm>
          <a:prstGeom prst="rect">
            <a:avLst/>
          </a:prstGeom>
        </p:spPr>
      </p:pic>
      <p:pic>
        <p:nvPicPr>
          <p:cNvPr id="13" name="Picture 12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0" y="65881"/>
            <a:ext cx="19215224" cy="215252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+mj-lt"/>
          <a:ea typeface="+mj-ea"/>
          <a:cs typeface="+mj-cs"/>
        </a:defRPr>
      </a:lvl1pPr>
      <a:lvl2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2pPr>
      <a:lvl3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3pPr>
      <a:lvl4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4pPr>
      <a:lvl5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5pPr>
      <a:lvl6pPr marL="4572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6pPr>
      <a:lvl7pPr marL="9144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7pPr>
      <a:lvl8pPr marL="13716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8pPr>
      <a:lvl9pPr marL="18288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9pPr>
    </p:titleStyle>
    <p:bodyStyle>
      <a:lvl1pPr marL="327025" indent="-327025" algn="l" defTabSz="871538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charset="2"/>
        <a:buChar char="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08025" indent="-271463" algn="l" defTabSz="871538" rtl="0" fontAlgn="base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charset="2"/>
        <a:buChar char=""/>
        <a:defRPr sz="2700">
          <a:solidFill>
            <a:schemeClr val="tx1"/>
          </a:solidFill>
          <a:latin typeface="+mn-lt"/>
          <a:ea typeface="+mn-ea"/>
        </a:defRPr>
      </a:lvl2pPr>
      <a:lvl3pPr marL="1089025" indent="-217488" algn="l" defTabSz="871538" rtl="0" fontAlgn="base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charset="2"/>
        <a:buChar char=""/>
        <a:defRPr sz="2300">
          <a:solidFill>
            <a:schemeClr val="tx1"/>
          </a:solidFill>
          <a:latin typeface="+mn-lt"/>
          <a:ea typeface="+mn-ea"/>
        </a:defRPr>
      </a:lvl3pPr>
      <a:lvl4pPr marL="1525588" indent="-217488" algn="l" defTabSz="871538" rtl="0" fontAlgn="base">
        <a:spcBef>
          <a:spcPct val="20000"/>
        </a:spcBef>
        <a:spcAft>
          <a:spcPct val="0"/>
        </a:spcAft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4pPr>
      <a:lvl5pPr marL="19621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5pPr>
      <a:lvl6pPr marL="24193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6pPr>
      <a:lvl7pPr marL="28765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7pPr>
      <a:lvl8pPr marL="33337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8pPr>
      <a:lvl9pPr marL="37909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1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11749" y="0"/>
            <a:ext cx="30275213" cy="7432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>
              <a:lnSpc>
                <a:spcPct val="80000"/>
              </a:lnSpc>
              <a:spcBef>
                <a:spcPts val="1200"/>
              </a:spcBef>
            </a:pPr>
            <a:r>
              <a:rPr lang="en-US" sz="12000" b="1" dirty="0" smtClean="0">
                <a:solidFill>
                  <a:schemeClr val="tx2"/>
                </a:solidFill>
                <a:latin typeface="+mn-lt"/>
                <a:cs typeface="Trebuchet MS"/>
              </a:rPr>
              <a:t>Towards Context-Oriented Programming for Wireless Sensor Networks</a:t>
            </a: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smtClean="0"/>
              <a:t>Mikhail </a:t>
            </a:r>
            <a:r>
              <a:rPr lang="en-US" sz="3600" dirty="0" err="1" smtClean="0"/>
              <a:t>Afanasov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Luca </a:t>
            </a:r>
            <a:r>
              <a:rPr lang="en-US" sz="3600" dirty="0" err="1" smtClean="0">
                <a:solidFill>
                  <a:schemeClr val="tx2"/>
                </a:solidFill>
                <a:latin typeface="Trebuchet MS" charset="0"/>
              </a:rPr>
              <a:t>Mottola</a:t>
            </a: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, Carlo </a:t>
            </a:r>
            <a:r>
              <a:rPr lang="en-US" sz="3600" dirty="0" err="1" smtClean="0">
                <a:solidFill>
                  <a:schemeClr val="tx2"/>
                </a:solidFill>
                <a:latin typeface="Trebuchet MS" charset="0"/>
              </a:rPr>
              <a:t>Ghezzi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err="1" smtClean="0"/>
              <a:t>Politecnico</a:t>
            </a:r>
            <a:r>
              <a:rPr lang="en-US" sz="3600" dirty="0" smtClean="0"/>
              <a:t> di Milano (Italy)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spcBef>
                <a:spcPts val="1800"/>
              </a:spcBef>
            </a:pP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Contact email: </a:t>
            </a:r>
            <a:r>
              <a:rPr lang="en-US" sz="3600" b="1" dirty="0" err="1" smtClean="0">
                <a:solidFill>
                  <a:schemeClr val="tx2"/>
                </a:solidFill>
                <a:latin typeface="Courier New"/>
                <a:cs typeface="Courier New"/>
              </a:rPr>
              <a:t>afanasov@elet.polimi.it</a:t>
            </a:r>
            <a:endParaRPr lang="en-US" sz="3600" b="1" dirty="0">
              <a:solidFill>
                <a:schemeClr val="tx2"/>
              </a:solidFill>
              <a:latin typeface="Courier New"/>
              <a:cs typeface="Courier New"/>
            </a:endParaRPr>
          </a:p>
        </p:txBody>
      </p:sp>
      <p:sp>
        <p:nvSpPr>
          <p:cNvPr id="31" name="Rectangle 7"/>
          <p:cNvSpPr>
            <a:spLocks noRot="1" noChangeArrowheads="1"/>
          </p:cNvSpPr>
          <p:nvPr/>
        </p:nvSpPr>
        <p:spPr bwMode="auto">
          <a:xfrm>
            <a:off x="519982" y="25794369"/>
            <a:ext cx="29116337" cy="1015312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33" name="Rectangle 8"/>
          <p:cNvSpPr>
            <a:spLocks noChangeArrowheads="1"/>
          </p:cNvSpPr>
          <p:nvPr/>
        </p:nvSpPr>
        <p:spPr bwMode="auto">
          <a:xfrm>
            <a:off x="519982" y="6568233"/>
            <a:ext cx="29091232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Healthcare </a:t>
            </a:r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System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62" name="Rectangle 8"/>
          <p:cNvSpPr>
            <a:spLocks noChangeArrowheads="1"/>
          </p:cNvSpPr>
          <p:nvPr/>
        </p:nvSpPr>
        <p:spPr bwMode="auto">
          <a:xfrm>
            <a:off x="21690334" y="41442481"/>
            <a:ext cx="8584879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b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UBICOMP13 – Zurich (Switzerland), September 8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-12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endParaRPr lang="en-US" sz="36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90" y="41276089"/>
            <a:ext cx="3240360" cy="13008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4398" y="41276089"/>
            <a:ext cx="6832600" cy="1333500"/>
          </a:xfrm>
          <a:prstGeom prst="rect">
            <a:avLst/>
          </a:prstGeom>
        </p:spPr>
      </p:pic>
      <p:sp>
        <p:nvSpPr>
          <p:cNvPr id="32" name="Rectangle 8"/>
          <p:cNvSpPr>
            <a:spLocks noChangeArrowheads="1"/>
          </p:cNvSpPr>
          <p:nvPr/>
        </p:nvSpPr>
        <p:spPr bwMode="auto">
          <a:xfrm>
            <a:off x="519982" y="24282201"/>
            <a:ext cx="2909123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err="1" smtClean="0">
                <a:solidFill>
                  <a:schemeClr val="tx2"/>
                </a:solidFill>
                <a:latin typeface="Trebuchet MS" charset="0"/>
              </a:rPr>
              <a:t>ConesC</a:t>
            </a:r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 way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58486" y="19385657"/>
            <a:ext cx="5904656" cy="377945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0" name="Rectangle 7"/>
          <p:cNvSpPr>
            <a:spLocks noRot="1" noChangeArrowheads="1"/>
          </p:cNvSpPr>
          <p:nvPr/>
        </p:nvSpPr>
        <p:spPr bwMode="auto">
          <a:xfrm>
            <a:off x="519982" y="8440441"/>
            <a:ext cx="29091232" cy="6984776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86078" y="8512449"/>
            <a:ext cx="10153650" cy="6851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6046" y="26154409"/>
            <a:ext cx="5257800" cy="94488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36806" y="26154409"/>
            <a:ext cx="4667250" cy="3683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936806" y="30258865"/>
            <a:ext cx="4635500" cy="36512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09540" y="34291313"/>
            <a:ext cx="4410490" cy="100811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09614" y="26154409"/>
            <a:ext cx="132494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 smtClean="0">
                <a:latin typeface="+mn-lt"/>
              </a:rPr>
              <a:t>Evaluation:</a:t>
            </a:r>
          </a:p>
          <a:p>
            <a:pPr marL="857250" indent="-857250">
              <a:buFont typeface="Arial"/>
              <a:buChar char="•"/>
            </a:pPr>
            <a:r>
              <a:rPr lang="en-US" sz="5400" b="1" i="1" dirty="0" smtClean="0">
                <a:latin typeface="+mn-lt"/>
              </a:rPr>
              <a:t>Two applications</a:t>
            </a:r>
          </a:p>
          <a:p>
            <a:pPr marL="857250" indent="-857250">
              <a:buFont typeface="Arial"/>
              <a:buChar char="•"/>
            </a:pPr>
            <a:r>
              <a:rPr lang="en-US" sz="5400" b="1" i="1" dirty="0" smtClean="0">
                <a:latin typeface="+mn-lt"/>
              </a:rPr>
              <a:t>The same functionality</a:t>
            </a:r>
          </a:p>
          <a:p>
            <a:pPr marL="857250" indent="-857250">
              <a:buFont typeface="Arial"/>
              <a:buChar char="•"/>
            </a:pPr>
            <a:r>
              <a:rPr lang="en-US" sz="5400" b="1" i="1" dirty="0" err="1" smtClean="0">
                <a:latin typeface="+mn-lt"/>
              </a:rPr>
              <a:t>TelosB</a:t>
            </a:r>
            <a:r>
              <a:rPr lang="en-US" sz="5400" b="1" i="1" dirty="0" smtClean="0">
                <a:latin typeface="+mn-lt"/>
              </a:rPr>
              <a:t> platform</a:t>
            </a:r>
            <a:endParaRPr lang="en-US" sz="5400" b="1" i="1" dirty="0">
              <a:latin typeface="+mn-lt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 rot="21420000">
            <a:off x="15285426" y="30421052"/>
            <a:ext cx="3816424" cy="2304256"/>
          </a:xfrm>
          <a:prstGeom prst="roundRect">
            <a:avLst/>
          </a:prstGeom>
          <a:solidFill>
            <a:srgbClr val="9691FF"/>
          </a:solidFill>
          <a:ln w="1270" cmpd="sng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ConesC</a:t>
            </a:r>
            <a:r>
              <a:rPr kumimoji="0" lang="en-US" sz="6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 binary</a:t>
            </a:r>
            <a:endParaRPr kumimoji="0" lang="en-US" sz="6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8" name="Rounded Rectangle 27"/>
          <p:cNvSpPr/>
          <p:nvPr/>
        </p:nvSpPr>
        <p:spPr bwMode="auto">
          <a:xfrm rot="21420000">
            <a:off x="23404200" y="29997113"/>
            <a:ext cx="3816424" cy="2304256"/>
          </a:xfrm>
          <a:prstGeom prst="roundRect">
            <a:avLst/>
          </a:prstGeom>
          <a:solidFill>
            <a:srgbClr val="9691FF"/>
          </a:solidFill>
          <a:ln w="1270" cmpd="sng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000" b="1" i="0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nesC</a:t>
            </a:r>
            <a:r>
              <a:rPr kumimoji="0" lang="en-US" sz="6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 binary</a:t>
            </a:r>
            <a:endParaRPr kumimoji="0" lang="en-US" sz="6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9" name="Isosceles Triangle 38"/>
          <p:cNvSpPr/>
          <p:nvPr/>
        </p:nvSpPr>
        <p:spPr>
          <a:xfrm>
            <a:off x="20340312" y="33419107"/>
            <a:ext cx="2018347" cy="2018347"/>
          </a:xfrm>
          <a:prstGeom prst="triangl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41" name="Rectangle 40"/>
          <p:cNvSpPr/>
          <p:nvPr/>
        </p:nvSpPr>
        <p:spPr>
          <a:xfrm rot="21429888">
            <a:off x="15294443" y="32574092"/>
            <a:ext cx="12110085" cy="81810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9" name="TextBox 28"/>
          <p:cNvSpPr txBox="1"/>
          <p:nvPr/>
        </p:nvSpPr>
        <p:spPr>
          <a:xfrm rot="21420000">
            <a:off x="20073478" y="30612532"/>
            <a:ext cx="254932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800" b="1" i="1" dirty="0">
                <a:latin typeface="+mj-lt"/>
              </a:rPr>
              <a:t>o</a:t>
            </a:r>
            <a:r>
              <a:rPr lang="en-US" sz="4800" b="1" i="1" dirty="0" smtClean="0">
                <a:latin typeface="+mj-lt"/>
              </a:rPr>
              <a:t>nly 2%</a:t>
            </a:r>
          </a:p>
          <a:p>
            <a:r>
              <a:rPr lang="en-US" sz="4800" b="1" i="1" dirty="0" smtClean="0">
                <a:latin typeface="+mj-lt"/>
              </a:rPr>
              <a:t>bigger</a:t>
            </a:r>
            <a:endParaRPr lang="en-US" sz="4800" b="1" i="1" dirty="0">
              <a:latin typeface="+mj-lt"/>
            </a:endParaRPr>
          </a:p>
        </p:txBody>
      </p:sp>
      <p:sp>
        <p:nvSpPr>
          <p:cNvPr id="53" name="Rectangle 8"/>
          <p:cNvSpPr>
            <a:spLocks noChangeArrowheads="1"/>
          </p:cNvSpPr>
          <p:nvPr/>
        </p:nvSpPr>
        <p:spPr bwMode="auto">
          <a:xfrm>
            <a:off x="519982" y="15497225"/>
            <a:ext cx="2909123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Context-Oriented Programming for Wireless Sensor Networks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54" name="Rectangle 7"/>
          <p:cNvSpPr>
            <a:spLocks noRot="1" noChangeArrowheads="1"/>
          </p:cNvSpPr>
          <p:nvPr/>
        </p:nvSpPr>
        <p:spPr bwMode="auto">
          <a:xfrm>
            <a:off x="519982" y="17153409"/>
            <a:ext cx="29116337" cy="72008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09614" y="17801481"/>
            <a:ext cx="4348758" cy="6154041"/>
          </a:xfrm>
          <a:prstGeom prst="rect">
            <a:avLst/>
          </a:prstGeom>
          <a:solidFill>
            <a:schemeClr val="bg1"/>
          </a:solidFill>
          <a:ln w="3175" cmpd="sng">
            <a:solidFill>
              <a:schemeClr val="tx1"/>
            </a:solidFill>
            <a:round/>
          </a:ln>
        </p:spPr>
      </p:pic>
      <p:sp>
        <p:nvSpPr>
          <p:cNvPr id="60" name="Bent Arrow 59"/>
          <p:cNvSpPr/>
          <p:nvPr/>
        </p:nvSpPr>
        <p:spPr bwMode="auto">
          <a:xfrm rot="3199358">
            <a:off x="18745421" y="16623056"/>
            <a:ext cx="6024691" cy="6765043"/>
          </a:xfrm>
          <a:prstGeom prst="bentArrow">
            <a:avLst>
              <a:gd name="adj1" fmla="val 13962"/>
              <a:gd name="adj2" fmla="val 14870"/>
              <a:gd name="adj3" fmla="val 25379"/>
              <a:gd name="adj4" fmla="val 74621"/>
            </a:avLst>
          </a:prstGeom>
          <a:gradFill flip="none" rotWithShape="1">
            <a:gsLst>
              <a:gs pos="100000">
                <a:srgbClr val="9691FF"/>
              </a:gs>
              <a:gs pos="0">
                <a:srgbClr val="9691FF">
                  <a:alpha val="0"/>
                </a:srgbClr>
              </a:gs>
            </a:gsLst>
            <a:lin ang="16200000" scaled="0"/>
            <a:tileRect/>
          </a:gradFill>
          <a:ln w="1270" cap="flat" cmpd="sng" algn="ctr">
            <a:gradFill flip="none" rotWithShape="1">
              <a:gsLst>
                <a:gs pos="100000">
                  <a:schemeClr val="tx1"/>
                </a:gs>
                <a:gs pos="0">
                  <a:schemeClr val="tx1">
                    <a:alpha val="0"/>
                  </a:schemeClr>
                </a:gs>
              </a:gsLst>
              <a:lin ang="16200000" scaled="0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1" name="TextBox 60"/>
          <p:cNvSpPr txBox="1"/>
          <p:nvPr/>
        </p:nvSpPr>
        <p:spPr>
          <a:xfrm rot="21420000">
            <a:off x="15270669" y="32571447"/>
            <a:ext cx="121639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 smtClean="0">
                <a:latin typeface="+mj-lt"/>
              </a:rPr>
              <a:t>  7758 bytes            </a:t>
            </a:r>
            <a:r>
              <a:rPr lang="en-US" sz="4800" b="1" i="1" dirty="0" err="1" smtClean="0">
                <a:latin typeface="+mj-lt"/>
              </a:rPr>
              <a:t>vs</a:t>
            </a:r>
            <a:r>
              <a:rPr lang="en-US" sz="4800" b="1" i="1" dirty="0" smtClean="0">
                <a:latin typeface="+mj-lt"/>
              </a:rPr>
              <a:t>           7640 bytes</a:t>
            </a:r>
            <a:endParaRPr lang="en-US" sz="4800" b="1" i="1" dirty="0">
              <a:latin typeface="+mj-lt"/>
            </a:endParaRPr>
          </a:p>
        </p:txBody>
      </p:sp>
      <p:sp>
        <p:nvSpPr>
          <p:cNvPr id="64" name="Rectangle 7"/>
          <p:cNvSpPr>
            <a:spLocks noRot="1" noChangeArrowheads="1"/>
          </p:cNvSpPr>
          <p:nvPr/>
        </p:nvSpPr>
        <p:spPr bwMode="auto">
          <a:xfrm>
            <a:off x="519982" y="36379545"/>
            <a:ext cx="29091232" cy="439248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19982" y="37819705"/>
            <a:ext cx="11161240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b="1" i="1" dirty="0" smtClean="0">
                <a:latin typeface="+mj-lt"/>
              </a:rPr>
              <a:t>Ongoing Work</a:t>
            </a:r>
            <a:endParaRPr lang="en-US" sz="7200" b="1" i="1" dirty="0">
              <a:latin typeface="+mj-lt"/>
            </a:endParaRPr>
          </a:p>
        </p:txBody>
      </p:sp>
      <p:sp>
        <p:nvSpPr>
          <p:cNvPr id="66" name="Cloud 65"/>
          <p:cNvSpPr/>
          <p:nvPr/>
        </p:nvSpPr>
        <p:spPr bwMode="auto">
          <a:xfrm>
            <a:off x="11681222" y="36739585"/>
            <a:ext cx="5688632" cy="3672408"/>
          </a:xfrm>
          <a:prstGeom prst="cloud">
            <a:avLst/>
          </a:prstGeom>
          <a:solidFill>
            <a:srgbClr val="9691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7200" b="1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ConesC</a:t>
            </a:r>
            <a:endParaRPr kumimoji="0" lang="en-US" sz="72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0" name="Right Arrow 69"/>
          <p:cNvSpPr/>
          <p:nvPr/>
        </p:nvSpPr>
        <p:spPr bwMode="auto">
          <a:xfrm>
            <a:off x="14777566" y="37891713"/>
            <a:ext cx="11449272" cy="1296144"/>
          </a:xfrm>
          <a:prstGeom prst="rightArrow">
            <a:avLst>
              <a:gd name="adj1" fmla="val 50000"/>
              <a:gd name="adj2" fmla="val 165136"/>
            </a:avLst>
          </a:prstGeom>
          <a:gradFill flip="none" rotWithShape="1">
            <a:gsLst>
              <a:gs pos="100000">
                <a:srgbClr val="9691FF"/>
              </a:gs>
              <a:gs pos="0">
                <a:srgbClr val="9691FF">
                  <a:alpha val="0"/>
                </a:srgbClr>
              </a:gs>
            </a:gsLst>
            <a:lin ang="0" scaled="1"/>
            <a:tileRect/>
          </a:gradFill>
          <a:ln w="9525" cap="flat" cmpd="sng" algn="ctr">
            <a:gradFill flip="none" rotWithShape="1">
              <a:gsLst>
                <a:gs pos="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8" name="Cloud 67"/>
          <p:cNvSpPr/>
          <p:nvPr/>
        </p:nvSpPr>
        <p:spPr bwMode="auto">
          <a:xfrm>
            <a:off x="24642662" y="36739585"/>
            <a:ext cx="4320480" cy="3672408"/>
          </a:xfrm>
          <a:prstGeom prst="cloud">
            <a:avLst/>
          </a:prstGeom>
          <a:solidFill>
            <a:srgbClr val="9691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7200" b="1" i="1" u="none" strike="noStrike" cap="none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ＭＳ Ｐゴシック" charset="-128"/>
                <a:cs typeface="ＭＳ Ｐゴシック" charset="-128"/>
              </a:rPr>
              <a:t>nesC</a:t>
            </a:r>
            <a:endParaRPr kumimoji="0" lang="en-US" sz="72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1" name="Rounded Rectangle 70"/>
          <p:cNvSpPr/>
          <p:nvPr/>
        </p:nvSpPr>
        <p:spPr bwMode="auto">
          <a:xfrm>
            <a:off x="18593990" y="36883601"/>
            <a:ext cx="4680520" cy="3456384"/>
          </a:xfrm>
          <a:prstGeom prst="roundRect">
            <a:avLst/>
          </a:prstGeom>
          <a:solidFill>
            <a:schemeClr val="accent5">
              <a:alpha val="26000"/>
            </a:schemeClr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6000" b="1" i="1" dirty="0" smtClean="0">
                <a:latin typeface="+mj-lt"/>
              </a:rPr>
              <a:t>Translator</a:t>
            </a:r>
            <a:endParaRPr kumimoji="0" lang="en-US" sz="6000" b="1" i="1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74" name="Curved Down Arrow 73"/>
          <p:cNvSpPr/>
          <p:nvPr/>
        </p:nvSpPr>
        <p:spPr bwMode="auto">
          <a:xfrm rot="16200000" flipH="1" flipV="1">
            <a:off x="20420282" y="38801725"/>
            <a:ext cx="2160240" cy="916280"/>
          </a:xfrm>
          <a:prstGeom prst="curvedDownArrow">
            <a:avLst>
              <a:gd name="adj1" fmla="val 72577"/>
              <a:gd name="adj2" fmla="val 92564"/>
              <a:gd name="adj3" fmla="val 25000"/>
            </a:avLst>
          </a:prstGeom>
          <a:solidFill>
            <a:srgbClr val="9691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5" name="Curved Down Arrow 74"/>
          <p:cNvSpPr/>
          <p:nvPr/>
        </p:nvSpPr>
        <p:spPr bwMode="auto">
          <a:xfrm rot="5400000" flipH="1" flipV="1">
            <a:off x="19484178" y="38729717"/>
            <a:ext cx="2160240" cy="916280"/>
          </a:xfrm>
          <a:prstGeom prst="curvedDownArrow">
            <a:avLst>
              <a:gd name="adj1" fmla="val 72577"/>
              <a:gd name="adj2" fmla="val 92564"/>
              <a:gd name="adj3" fmla="val 25000"/>
            </a:avLst>
          </a:prstGeom>
          <a:solidFill>
            <a:srgbClr val="9691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fera">
  <a:themeElements>
    <a:clrScheme name="Sfera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66"/>
      </a:accent1>
      <a:accent2>
        <a:srgbClr val="004080"/>
      </a:accent2>
      <a:accent3>
        <a:srgbClr val="FFFFFF"/>
      </a:accent3>
      <a:accent4>
        <a:srgbClr val="000000"/>
      </a:accent4>
      <a:accent5>
        <a:srgbClr val="FFFFB8"/>
      </a:accent5>
      <a:accent6>
        <a:srgbClr val="003973"/>
      </a:accent6>
      <a:hlink>
        <a:srgbClr val="008040"/>
      </a:hlink>
      <a:folHlink>
        <a:srgbClr val="800000"/>
      </a:folHlink>
    </a:clrScheme>
    <a:fontScheme name="Sfera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Sfer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era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66"/>
        </a:accent1>
        <a:accent2>
          <a:srgbClr val="004080"/>
        </a:accent2>
        <a:accent3>
          <a:srgbClr val="FFFFFF"/>
        </a:accent3>
        <a:accent4>
          <a:srgbClr val="000000"/>
        </a:accent4>
        <a:accent5>
          <a:srgbClr val="FFFFB8"/>
        </a:accent5>
        <a:accent6>
          <a:srgbClr val="003973"/>
        </a:accent6>
        <a:hlink>
          <a:srgbClr val="00804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7916</TotalTime>
  <Words>80</Words>
  <Application>Microsoft Macintosh PowerPoint</Application>
  <PresentationFormat>Custom</PresentationFormat>
  <Paragraphs>21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Sfera</vt:lpstr>
      <vt:lpstr>PowerPoint Presentation</vt:lpstr>
    </vt:vector>
  </TitlesOfParts>
  <Company>*** ********** * ******** **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******* ********* **************</dc:creator>
  <cp:lastModifiedBy>Mikhail Afanasov</cp:lastModifiedBy>
  <cp:revision>303</cp:revision>
  <cp:lastPrinted>2010-04-06T10:49:08Z</cp:lastPrinted>
  <dcterms:created xsi:type="dcterms:W3CDTF">2011-02-15T13:14:33Z</dcterms:created>
  <dcterms:modified xsi:type="dcterms:W3CDTF">2013-05-30T15:29:57Z</dcterms:modified>
</cp:coreProperties>
</file>

<file path=docProps/thumbnail.jpeg>
</file>